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351" r:id="rId1"/>
  </p:sldMasterIdLst>
  <p:notesMasterIdLst>
    <p:notesMasterId r:id="rId24"/>
  </p:notesMasterIdLst>
  <p:sldIdLst>
    <p:sldId id="280" r:id="rId2"/>
    <p:sldId id="256" r:id="rId3"/>
    <p:sldId id="27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6" r:id="rId13"/>
    <p:sldId id="278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4630400" cy="8229600"/>
  <p:notesSz cx="8229600" cy="14630400"/>
  <p:embeddedFontLst>
    <p:embeddedFont>
      <p:font typeface="Raleway" pitchFamily="2" charset="0"/>
      <p:regular r:id="rId25"/>
      <p:bold r:id="rId26"/>
      <p:italic r:id="rId27"/>
      <p:boldItalic r:id="rId28"/>
    </p:embeddedFont>
    <p:embeddedFont>
      <p:font typeface="Raleway Light" pitchFamily="2" charset="0"/>
      <p:regular r:id="rId29"/>
      <p: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Tw Cen MT" panose="020B0602020104020603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98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194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1560942"/>
            <a:ext cx="10427971" cy="3011056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1"/>
            <a:ext cx="10427971" cy="1645919"/>
          </a:xfrm>
        </p:spPr>
        <p:txBody>
          <a:bodyPr>
            <a:normAutofit/>
          </a:bodyPr>
          <a:lstStyle>
            <a:lvl1pPr marL="0" indent="0" algn="ctr">
              <a:buNone/>
              <a:defRPr sz="264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5584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5147249"/>
            <a:ext cx="12437318" cy="97393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21693" y="837913"/>
            <a:ext cx="11787038" cy="3856963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6130474"/>
            <a:ext cx="12437342" cy="81896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35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19"/>
            <a:ext cx="12437342" cy="4112694"/>
          </a:xfrm>
        </p:spPr>
        <p:txBody>
          <a:bodyPr anchor="ctr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045785"/>
            <a:ext cx="12437342" cy="1903656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225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8"/>
            <a:ext cx="10502759" cy="71374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5247356"/>
            <a:ext cx="12437342" cy="17052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01786" y="90499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69070" y="359229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850958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2566466"/>
            <a:ext cx="12437342" cy="30142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594802"/>
            <a:ext cx="12437342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99294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12437342" cy="1926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29" y="2840512"/>
            <a:ext cx="395877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29" y="3532027"/>
            <a:ext cx="395877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2868" y="2840512"/>
            <a:ext cx="3949825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618" y="3532027"/>
            <a:ext cx="396402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7" y="2840512"/>
            <a:ext cx="396591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67957" y="3532027"/>
            <a:ext cx="3965914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41189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29" y="732927"/>
            <a:ext cx="12437342" cy="19247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29" y="5045784"/>
            <a:ext cx="395569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6529" y="2840512"/>
            <a:ext cx="3955691" cy="18288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29" y="5737298"/>
            <a:ext cx="3955691" cy="121214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11" y="5045784"/>
            <a:ext cx="396219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29618" y="2840512"/>
            <a:ext cx="3964022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37297"/>
            <a:ext cx="3964022" cy="1212143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5045784"/>
            <a:ext cx="3960817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567957" y="2840512"/>
            <a:ext cx="3965914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808" y="5737294"/>
            <a:ext cx="3966064" cy="1212145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1587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2840512"/>
            <a:ext cx="12437342" cy="4108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3184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731522"/>
            <a:ext cx="3063991" cy="621791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731522"/>
            <a:ext cx="9190469" cy="62179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4528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8673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311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1243659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75368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8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021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43205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1304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949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6515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5908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707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994276"/>
            <a:ext cx="12422102" cy="328418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29" y="4388949"/>
            <a:ext cx="12422102" cy="16418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95558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612723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7406640" y="2840511"/>
            <a:ext cx="6126480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3989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594" y="2845222"/>
            <a:ext cx="5848169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096530" y="3661215"/>
            <a:ext cx="6127232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75708" y="2845222"/>
            <a:ext cx="5858165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7406641" y="3661215"/>
            <a:ext cx="6126481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7257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8481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0310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731520"/>
            <a:ext cx="4722826" cy="24279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093675" y="731521"/>
            <a:ext cx="7440196" cy="6217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3159422"/>
            <a:ext cx="4722827" cy="3790018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02172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7121963" cy="2427905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3" y="731521"/>
            <a:ext cx="3906430" cy="621792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159423"/>
            <a:ext cx="7121939" cy="379001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30413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30" y="2840512"/>
            <a:ext cx="12437342" cy="410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4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30" y="7059931"/>
            <a:ext cx="800746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1705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7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2" r:id="rId1"/>
    <p:sldLayoutId id="2147484353" r:id="rId2"/>
    <p:sldLayoutId id="2147484354" r:id="rId3"/>
    <p:sldLayoutId id="2147484355" r:id="rId4"/>
    <p:sldLayoutId id="2147484356" r:id="rId5"/>
    <p:sldLayoutId id="2147484357" r:id="rId6"/>
    <p:sldLayoutId id="2147484358" r:id="rId7"/>
    <p:sldLayoutId id="2147484359" r:id="rId8"/>
    <p:sldLayoutId id="2147484360" r:id="rId9"/>
    <p:sldLayoutId id="2147484361" r:id="rId10"/>
    <p:sldLayoutId id="2147484362" r:id="rId11"/>
    <p:sldLayoutId id="2147484363" r:id="rId12"/>
    <p:sldLayoutId id="2147484364" r:id="rId13"/>
    <p:sldLayoutId id="2147484365" r:id="rId14"/>
    <p:sldLayoutId id="2147484366" r:id="rId15"/>
    <p:sldLayoutId id="2147484367" r:id="rId16"/>
    <p:sldLayoutId id="2147484368" r:id="rId17"/>
    <p:sldLayoutId id="2147484369" r:id="rId18"/>
    <p:sldLayoutId id="2147484370" r:id="rId19"/>
    <p:sldLayoutId id="2147484371" r:id="rId20"/>
    <p:sldLayoutId id="2147484372" r:id="rId21"/>
    <p:sldLayoutId id="2147484373" r:id="rId22"/>
    <p:sldLayoutId id="2147484374" r:id="rId23"/>
    <p:sldLayoutId id="2147484375" r:id="rId24"/>
    <p:sldLayoutId id="2147484376" r:id="rId25"/>
    <p:sldLayoutId id="2147484377" r:id="rId26"/>
    <p:sldLayoutId id="2147484378" r:id="rId27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21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92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EFE7C-61EF-803D-FC29-FD9956A2F6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0901" y="1574800"/>
            <a:ext cx="12682220" cy="5374639"/>
          </a:xfrm>
        </p:spPr>
        <p:txBody>
          <a:bodyPr>
            <a:normAutofit/>
          </a:bodyPr>
          <a:lstStyle/>
          <a:p>
            <a:pPr algn="just">
              <a:spcAft>
                <a:spcPts val="300"/>
              </a:spcAft>
              <a:buNone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this project?</a:t>
            </a:r>
          </a:p>
          <a:p>
            <a:pPr algn="just"/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researching keyword-based web crawling and its applications, 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understood its importance in automating data collection.</a:t>
            </a:r>
          </a:p>
          <a:p>
            <a:pPr algn="just"/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while collecting data for research, 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had to search google manually, open many links, and copy titles and 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urls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 by one.</a:t>
            </a:r>
          </a:p>
          <a:p>
            <a:pPr algn="just"/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manual process was time-consuming and sometimes led to missing or inconsistent data.</a:t>
            </a:r>
          </a:p>
          <a:p>
            <a:pPr algn="just"/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solve this problem, 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developed an automated </a:t>
            </a: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keyword-based web crawler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using python and google custom search 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cap="none" dirty="0"/>
          </a:p>
        </p:txBody>
      </p:sp>
    </p:spTree>
    <p:extLst>
      <p:ext uri="{BB962C8B-B14F-4D97-AF65-F5344CB8AC3E}">
        <p14:creationId xmlns:p14="http://schemas.microsoft.com/office/powerpoint/2010/main" val="1626291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6632"/>
            <a:ext cx="73349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Benefits of the Web Crawler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9201"/>
            <a:ext cx="6407944" cy="2403396"/>
          </a:xfrm>
          <a:prstGeom prst="roundRect">
            <a:avLst>
              <a:gd name="adj" fmla="val 608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93790" y="214872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3657540" y="18390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3861614" y="200918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 Savings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23659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hours of manual searching to minutes of automated processing, freeing up valuable resources for analysis and decision-making.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179201"/>
            <a:ext cx="6408063" cy="2403396"/>
          </a:xfrm>
          <a:prstGeom prst="roundRect">
            <a:avLst>
              <a:gd name="adj" fmla="val 608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7428548" y="2148721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10292298" y="18390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0496371" y="200918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685842" y="2746177"/>
            <a:ext cx="28683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Automated Collection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3236595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Eliminates repetitive manual tasks through intelligent automation. Schedule crawls and collect data without constant supervision.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149572"/>
            <a:ext cx="6407944" cy="2403396"/>
          </a:xfrm>
          <a:prstGeom prst="roundRect">
            <a:avLst>
              <a:gd name="adj" fmla="val 608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1051084" y="5716548"/>
            <a:ext cx="31459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Accuracy &amp; Consistency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051084" y="6206966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Maintains uniform data quality across all searches. Standardised extraction methods ensure reliable, error-free results every time.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149572"/>
            <a:ext cx="6408063" cy="2403396"/>
          </a:xfrm>
          <a:prstGeom prst="roundRect">
            <a:avLst>
              <a:gd name="adj" fmla="val 608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20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Reusable Output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685842" y="6206966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CSV format enables easy integration with analytics tools, databases, and reporting systems for ongoing research and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02230"/>
            <a:ext cx="78396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Impact and Use Cases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48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Market Research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3854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competitor activities, pricing strategies, and product launches across multiple platforms automatically.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4048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Academic Studies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53854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 research data, citations, and references efficiently for literature reviews and scholarly work.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4048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Content Monitoring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53854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brand mentions, sentiment, and industry trends across various websites and platforms.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793790" y="9309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Summary</a:t>
            </a:r>
            <a:endParaRPr lang="en-US" sz="4450" dirty="0"/>
          </a:p>
        </p:txBody>
      </p:sp>
      <p:sp>
        <p:nvSpPr>
          <p:cNvPr id="6" name="Text 1"/>
          <p:cNvSpPr/>
          <p:nvPr/>
        </p:nvSpPr>
        <p:spPr>
          <a:xfrm>
            <a:off x="793790" y="220670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Achievements</a:t>
            </a:r>
            <a:endParaRPr lang="en-US" sz="2650" dirty="0"/>
          </a:p>
        </p:txBody>
      </p:sp>
      <p:sp>
        <p:nvSpPr>
          <p:cNvPr id="7" name="Shape 2"/>
          <p:cNvSpPr/>
          <p:nvPr/>
        </p:nvSpPr>
        <p:spPr>
          <a:xfrm>
            <a:off x="793790" y="3011924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3"/>
          <p:cNvSpPr/>
          <p:nvPr/>
        </p:nvSpPr>
        <p:spPr>
          <a:xfrm>
            <a:off x="1133951" y="2887147"/>
            <a:ext cx="794396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Successfully implemented Python-based keyword crawler using Google Custom Search API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793790" y="419135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5"/>
          <p:cNvSpPr/>
          <p:nvPr/>
        </p:nvSpPr>
        <p:spPr>
          <a:xfrm>
            <a:off x="1133951" y="4066580"/>
            <a:ext cx="79439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Achieved automated data collection with structured CSV output</a:t>
            </a:r>
            <a:endParaRPr lang="en-US" sz="1750" dirty="0"/>
          </a:p>
        </p:txBody>
      </p:sp>
      <p:sp>
        <p:nvSpPr>
          <p:cNvPr id="11" name="Shape 6"/>
          <p:cNvSpPr/>
          <p:nvPr/>
        </p:nvSpPr>
        <p:spPr>
          <a:xfrm>
            <a:off x="793790" y="500788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7"/>
          <p:cNvSpPr/>
          <p:nvPr/>
        </p:nvSpPr>
        <p:spPr>
          <a:xfrm>
            <a:off x="1133951" y="4883110"/>
            <a:ext cx="79439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manual research time by over 90%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93790" y="582441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9"/>
          <p:cNvSpPr/>
          <p:nvPr/>
        </p:nvSpPr>
        <p:spPr>
          <a:xfrm>
            <a:off x="1133951" y="5699641"/>
            <a:ext cx="79439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reusable, scalable solution for ongoing data needs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1133951" y="6317694"/>
            <a:ext cx="794396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"Transforming hours of manual work into minutes of automated efficiency through intelligent web crawling technology."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93790" y="6317694"/>
            <a:ext cx="30480" cy="725805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2"/>
          <p:cNvSpPr/>
          <p:nvPr/>
        </p:nvSpPr>
        <p:spPr>
          <a:xfrm>
            <a:off x="9638943" y="2348389"/>
            <a:ext cx="4205168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90%</a:t>
            </a:r>
            <a:endParaRPr lang="en-US" sz="5850" dirty="0"/>
          </a:p>
        </p:txBody>
      </p:sp>
      <p:sp>
        <p:nvSpPr>
          <p:cNvPr id="18" name="Text 13"/>
          <p:cNvSpPr/>
          <p:nvPr/>
        </p:nvSpPr>
        <p:spPr>
          <a:xfrm>
            <a:off x="10323909" y="3380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 Saved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638943" y="4301490"/>
            <a:ext cx="4205168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100%</a:t>
            </a:r>
            <a:endParaRPr lang="en-US" sz="5850" dirty="0"/>
          </a:p>
        </p:txBody>
      </p:sp>
      <p:sp>
        <p:nvSpPr>
          <p:cNvPr id="20" name="Text 15"/>
          <p:cNvSpPr/>
          <p:nvPr/>
        </p:nvSpPr>
        <p:spPr>
          <a:xfrm>
            <a:off x="10323909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Accuracy Rate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81000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65BAF1-5B4E-40F7-8AFA-84DAF88836B0}"/>
              </a:ext>
            </a:extLst>
          </p:cNvPr>
          <p:cNvSpPr txBox="1"/>
          <p:nvPr/>
        </p:nvSpPr>
        <p:spPr>
          <a:xfrm>
            <a:off x="3657600" y="2545140"/>
            <a:ext cx="73152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Overview of the Project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Importance of Email Automation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Key Features of Email Automation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Technical Stack Used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 Implementation and Demonstration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Cases of Email Automation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Difficulties Faced During the Project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Future Scope of Email Automation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Conclusion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IN" sz="28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31668-0AF1-37F7-3190-A44CBC3D4E03}"/>
              </a:ext>
            </a:extLst>
          </p:cNvPr>
          <p:cNvSpPr txBox="1"/>
          <p:nvPr/>
        </p:nvSpPr>
        <p:spPr>
          <a:xfrm>
            <a:off x="3975100" y="1644134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n-IN" sz="2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532168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34127"/>
            <a:ext cx="1971437" cy="426244"/>
          </a:xfrm>
          <a:prstGeom prst="roundRect">
            <a:avLst>
              <a:gd name="adj" fmla="val 17880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929878" y="702112"/>
            <a:ext cx="169926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2</a:t>
            </a:r>
          </a:p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51096"/>
            <a:ext cx="60808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2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Email Automation System using SMTP</a:t>
            </a:r>
            <a:endParaRPr lang="en-US" sz="2800" dirty="0"/>
          </a:p>
          <a:p>
            <a:pPr>
              <a:lnSpc>
                <a:spcPts val="5550"/>
              </a:lnSpc>
            </a:pPr>
            <a:r>
              <a:rPr lang="en-US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Overview of the Project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93790" y="242685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sz="600" dirty="0"/>
          </a:p>
        </p:txBody>
      </p:sp>
      <p:sp>
        <p:nvSpPr>
          <p:cNvPr id="6" name="Text 4"/>
          <p:cNvSpPr/>
          <p:nvPr/>
        </p:nvSpPr>
        <p:spPr>
          <a:xfrm>
            <a:off x="793790" y="3078956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 Python-based email automation system designed to streamline communication processes. The system intelligently handles email delivery with attachments, eliminating the need for manual intervention whilst maintaining security and reliability.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3463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email dispatch with minimal configuration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7683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attachment handling for reports and documents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1903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manual workload by automating routine communications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6123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with scalability and security in mind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096" y="2455188"/>
            <a:ext cx="4885015" cy="488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88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036" y="687110"/>
            <a:ext cx="7063978" cy="594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Importance of Email Automation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6036" y="1567220"/>
            <a:ext cx="7811929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why automation transforms business communication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6036" y="2085618"/>
            <a:ext cx="3810833" cy="3089791"/>
          </a:xfrm>
          <a:prstGeom prst="roundRect">
            <a:avLst>
              <a:gd name="adj" fmla="val 258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863918" y="2283500"/>
            <a:ext cx="570786" cy="570786"/>
          </a:xfrm>
          <a:prstGeom prst="roundRect">
            <a:avLst>
              <a:gd name="adj" fmla="val 16018413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0842" y="2440424"/>
            <a:ext cx="256818" cy="2568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63918" y="3044547"/>
            <a:ext cx="2378631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 Efficiency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63918" y="3455908"/>
            <a:ext cx="3415070" cy="1521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Eliminates hours of manual email composition and sending, allowing teams to focus on strategic tasks rather than repetitive communication workflows.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4667131" y="2085618"/>
            <a:ext cx="3810833" cy="3089791"/>
          </a:xfrm>
          <a:prstGeom prst="roundRect">
            <a:avLst>
              <a:gd name="adj" fmla="val 258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4865013" y="2283500"/>
            <a:ext cx="570786" cy="570786"/>
          </a:xfrm>
          <a:prstGeom prst="roundRect">
            <a:avLst>
              <a:gd name="adj" fmla="val 16018413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1937" y="2440424"/>
            <a:ext cx="256818" cy="25681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65013" y="3044547"/>
            <a:ext cx="2542699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Timely Communication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4865013" y="3455908"/>
            <a:ext cx="3415070" cy="1217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critical information reaches stakeholders exactly when needed, maintaining consistent delivery schedules without human oversight.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66036" y="5365671"/>
            <a:ext cx="7811929" cy="2176820"/>
          </a:xfrm>
          <a:prstGeom prst="roundRect">
            <a:avLst>
              <a:gd name="adj" fmla="val 3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863918" y="5563553"/>
            <a:ext cx="570786" cy="570786"/>
          </a:xfrm>
          <a:prstGeom prst="roundRect">
            <a:avLst>
              <a:gd name="adj" fmla="val 16018413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842" y="5720477"/>
            <a:ext cx="256818" cy="25681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63918" y="6324600"/>
            <a:ext cx="2378631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Error Reduction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863918" y="6735961"/>
            <a:ext cx="7416165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Removes the risk of human mistakes such as incorrect recipients, missing attachments, or inconsistent messaging across communications.</a:t>
            </a:r>
            <a:endParaRPr lang="en-US" sz="1450" dirty="0"/>
          </a:p>
        </p:txBody>
      </p:sp>
    </p:spTree>
    <p:extLst>
      <p:ext uri="{BB962C8B-B14F-4D97-AF65-F5344CB8AC3E}">
        <p14:creationId xmlns:p14="http://schemas.microsoft.com/office/powerpoint/2010/main" val="1868779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0416"/>
            <a:ext cx="87876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Features of Email Automation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19920"/>
            <a:ext cx="496371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System Capabilities That Matter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3325535"/>
            <a:ext cx="4196358" cy="3483531"/>
          </a:xfrm>
          <a:prstGeom prst="roundRect">
            <a:avLst>
              <a:gd name="adj" fmla="val 420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93790" y="329505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2551688" y="298537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755761" y="315551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3892510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SMTP Authentication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4737259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Industry-standard authentication protocols ensure that all email communications are verified and protected against unauthorised access.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325535"/>
            <a:ext cx="4196358" cy="3483531"/>
          </a:xfrm>
          <a:prstGeom prst="roundRect">
            <a:avLst>
              <a:gd name="adj" fmla="val 420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5216962" y="329505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6974860" y="298537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178933" y="315551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74256" y="3892510"/>
            <a:ext cx="31970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File Attachment Support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74256" y="4382929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Seamlessly attach CSV files, PDFs, reports, and other documents. The system handles various file formats with automatic encoding and validation.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3325535"/>
            <a:ext cx="4196358" cy="3483531"/>
          </a:xfrm>
          <a:prstGeom prst="roundRect">
            <a:avLst>
              <a:gd name="adj" fmla="val 420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9640133" y="329505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11398032" y="298537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11602105" y="315551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97427" y="3892510"/>
            <a:ext cx="30587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Dynamic Email Content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97427" y="4382929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personalised email content programmatically, allowing for customised messages based on recipient data, report parameters, or system events.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45999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45369"/>
            <a:ext cx="2309217" cy="426244"/>
          </a:xfrm>
          <a:prstGeom prst="roundRect">
            <a:avLst>
              <a:gd name="adj" fmla="val 17880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1167765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113353"/>
            <a:ext cx="176486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TECHNOLOGY STACK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5623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Technical Stack Used</a:t>
            </a:r>
            <a:endParaRPr lang="en-US" sz="4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2866430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44253" y="30010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644253" y="3582233"/>
            <a:ext cx="539424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programming language providing robust libraries and extensive email handling capabilities.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476166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8963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smtplib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477470"/>
            <a:ext cx="539424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Python's built-in SMTP protocol client for establishing secure connections to mail servers.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9521" y="2866430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49985" y="30010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email.message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449985" y="3582233"/>
            <a:ext cx="539424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library for constructing MIME-compliant email messages with headers and attachments.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99521" y="5124569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449985" y="52592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SSL Encryption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8449985" y="5840373"/>
            <a:ext cx="539424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Transport Layer Security ensuring all email transmissions are encrypted and protected from interception.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925888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132" y="529709"/>
            <a:ext cx="9233535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Code Implementation and Demonstration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4132" y="1208723"/>
            <a:ext cx="2889528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674132" y="1858685"/>
            <a:ext cx="13282136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CSV generated by the web crawler is automatically used as input for the email automation system to deliver reports.</a:t>
            </a: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340" y="3466744"/>
            <a:ext cx="4319588" cy="43195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4132" y="7478197"/>
            <a:ext cx="13282136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72772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21" y="998101"/>
            <a:ext cx="6441877" cy="559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Cases of Email Automation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7221" y="1826895"/>
            <a:ext cx="788955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7221" y="2315170"/>
            <a:ext cx="3855125" cy="2511862"/>
          </a:xfrm>
          <a:prstGeom prst="roundRect">
            <a:avLst>
              <a:gd name="adj" fmla="val 436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04361" y="2315170"/>
            <a:ext cx="91440" cy="2511862"/>
          </a:xfrm>
          <a:prstGeom prst="roundRect">
            <a:avLst>
              <a:gd name="adj" fmla="val 82326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897850" y="2517219"/>
            <a:ext cx="2820591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Automated Report Delivery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7850" y="2904768"/>
            <a:ext cx="3382447" cy="1720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Daily, weekly, or monthly reports automatically generated and delivered to stakeholders. Sales summaries, financial statements, and performance metrics arrive in inboxes without manual intervention.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4661535" y="2315170"/>
            <a:ext cx="3855244" cy="2511862"/>
          </a:xfrm>
          <a:prstGeom prst="roundRect">
            <a:avLst>
              <a:gd name="adj" fmla="val 436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4638675" y="2315170"/>
            <a:ext cx="91440" cy="2511862"/>
          </a:xfrm>
          <a:prstGeom prst="roundRect">
            <a:avLst>
              <a:gd name="adj" fmla="val 82326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4932164" y="2517219"/>
            <a:ext cx="2393871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Notifications and Alerts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932164" y="2904768"/>
            <a:ext cx="3382566" cy="1433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system notifications for critical events—server downtime, threshold breaches, security alerts, or transaction confirmations trigger immediate email notifications to relevant personnel.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7221" y="5006221"/>
            <a:ext cx="3855125" cy="2225159"/>
          </a:xfrm>
          <a:prstGeom prst="roundRect">
            <a:avLst>
              <a:gd name="adj" fmla="val 493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604361" y="5006221"/>
            <a:ext cx="91440" cy="2225159"/>
          </a:xfrm>
          <a:prstGeom prst="roundRect">
            <a:avLst>
              <a:gd name="adj" fmla="val 82326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897850" y="5208270"/>
            <a:ext cx="318742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System-Generated Summaries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897850" y="5595818"/>
            <a:ext cx="3382447" cy="1433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compilation of data insights, log summaries, and operational reports. The system intelligently aggregates information and formats it into digestible email summaries.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16132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Keyword-Based Web Crawler using Google Custom Search API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Automating web data collection through intelligent keyword-based searching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484"/>
            <a:ext cx="9368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Difficulties Faced During the Project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626989"/>
            <a:ext cx="629947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392442"/>
            <a:ext cx="1134070" cy="16698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54674" y="2619256"/>
            <a:ext cx="35761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SMTP Authentication Setup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154674" y="3109674"/>
            <a:ext cx="116819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Configuring proper authentication with various email providers required navigating different security protocols, app-specific passwords, and port configurations.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62293"/>
            <a:ext cx="1134070" cy="16698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54674" y="4289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File Path Handling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54674" y="4779526"/>
            <a:ext cx="116819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Managing file paths across different operating systems and ensuring attachments were correctly encoded and accessible presented initial complications.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732145"/>
            <a:ext cx="1134070" cy="166985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54674" y="59589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Security Restrictions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2154674" y="6449378"/>
            <a:ext cx="116819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Overcoming corporate firewall restrictions, SSL/TLS certificate validation, and implementing secure credential storage without hardcoding sensitive information.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666678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7218" y="469225"/>
            <a:ext cx="1908096" cy="336113"/>
          </a:xfrm>
          <a:prstGeom prst="roundRect">
            <a:avLst>
              <a:gd name="adj" fmla="val 17061"/>
            </a:avLst>
          </a:prstGeom>
          <a:noFill/>
          <a:ln w="7620">
            <a:solidFill>
              <a:srgbClr val="1B1B2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231" y="569000"/>
            <a:ext cx="136446" cy="1364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11900" y="528042"/>
            <a:ext cx="1483400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 DEVELOPMENT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97218" y="873562"/>
            <a:ext cx="6711791" cy="533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Scope of Email Automation</a:t>
            </a:r>
            <a:endParaRPr lang="en-US" sz="3350" dirty="0"/>
          </a:p>
        </p:txBody>
      </p:sp>
      <p:sp>
        <p:nvSpPr>
          <p:cNvPr id="6" name="Text 3"/>
          <p:cNvSpPr/>
          <p:nvPr/>
        </p:nvSpPr>
        <p:spPr>
          <a:xfrm>
            <a:off x="597218" y="1662946"/>
            <a:ext cx="13435965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475456" y="4917489"/>
            <a:ext cx="21332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50"/>
              </a:lnSpc>
              <a:buFont typeface="Wingdings" panose="05000000000000000000" pitchFamily="2" charset="2"/>
              <a:buChar char="Ø"/>
            </a:pPr>
            <a:r>
              <a:rPr lang="en-US" sz="1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Bulk Email Support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312182" y="5430566"/>
            <a:ext cx="4234100" cy="11360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functionality to handle mass email distributions with </a:t>
            </a:r>
          </a:p>
          <a:p>
            <a:pPr marL="0" indent="0" algn="just">
              <a:lnSpc>
                <a:spcPts val="2150"/>
              </a:lnSpc>
              <a:buNone/>
            </a:pP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personalised</a:t>
            </a: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content for each recipient,</a:t>
            </a:r>
          </a:p>
          <a:p>
            <a:pPr marL="0" indent="0" algn="just">
              <a:lnSpc>
                <a:spcPts val="215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including mail merge capabilities.</a:t>
            </a:r>
            <a:endParaRPr lang="en-US" dirty="0"/>
          </a:p>
        </p:txBody>
      </p:sp>
      <p:sp>
        <p:nvSpPr>
          <p:cNvPr id="11" name="Text 6"/>
          <p:cNvSpPr/>
          <p:nvPr/>
        </p:nvSpPr>
        <p:spPr>
          <a:xfrm>
            <a:off x="5624354" y="4917489"/>
            <a:ext cx="21332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742950" lvl="1" indent="-285750">
              <a:lnSpc>
                <a:spcPts val="2050"/>
              </a:lnSpc>
              <a:buFont typeface="Wingdings" panose="05000000000000000000" pitchFamily="2" charset="2"/>
              <a:buChar char="Ø"/>
            </a:pPr>
            <a:r>
              <a:rPr lang="en-US" sz="1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Scheduled Emails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5410200" y="5579714"/>
            <a:ext cx="3962400" cy="2396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cron job integration or task scheduler support to enable time-based email delivery at specific intervals or predetermined times.</a:t>
            </a:r>
            <a:endParaRPr lang="en-US" dirty="0"/>
          </a:p>
        </p:txBody>
      </p:sp>
      <p:sp>
        <p:nvSpPr>
          <p:cNvPr id="14" name="Text 8"/>
          <p:cNvSpPr/>
          <p:nvPr/>
        </p:nvSpPr>
        <p:spPr>
          <a:xfrm>
            <a:off x="11095554" y="4917489"/>
            <a:ext cx="2264212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50"/>
              </a:lnSpc>
              <a:buFont typeface="Wingdings" panose="05000000000000000000" pitchFamily="2" charset="2"/>
              <a:buChar char="Ø"/>
            </a:pPr>
            <a:r>
              <a:rPr lang="en-US" sz="1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HTML Email Templates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10034627" y="5630531"/>
            <a:ext cx="4113173" cy="2703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rich HTML templates with embedded images, styled layouts, and responsive designs for more engaging email communications.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130FE3-C588-D638-1092-64C0CAA83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0" y="1935837"/>
            <a:ext cx="4234100" cy="258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D32AD8-4871-ED20-F553-33E3F5C0B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154" y="1992076"/>
            <a:ext cx="4078446" cy="252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4549296-F799-B77F-6414-52BC319F8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536" y="1992076"/>
            <a:ext cx="3951663" cy="247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59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747355"/>
            <a:ext cx="5279588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9140" y="1491615"/>
            <a:ext cx="5431274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450" dirty="0"/>
          </a:p>
        </p:txBody>
      </p:sp>
      <p:sp>
        <p:nvSpPr>
          <p:cNvPr id="5" name="Shape 2"/>
          <p:cNvSpPr/>
          <p:nvPr/>
        </p:nvSpPr>
        <p:spPr>
          <a:xfrm>
            <a:off x="739140" y="2204323"/>
            <a:ext cx="3727252" cy="2245638"/>
          </a:xfrm>
          <a:prstGeom prst="roundRect">
            <a:avLst>
              <a:gd name="adj" fmla="val 3950"/>
            </a:avLst>
          </a:prstGeom>
          <a:solidFill>
            <a:srgbClr val="F2B42D"/>
          </a:solidFill>
          <a:ln w="7620">
            <a:solidFill>
              <a:srgbClr val="D89A1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57858" y="2423041"/>
            <a:ext cx="295691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Successfully Automated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57858" y="2879646"/>
            <a:ext cx="3289816" cy="135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Delivered a fully functional email reporting system that operates reliably without manual intervention.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7489" y="2204323"/>
            <a:ext cx="3727371" cy="2245638"/>
          </a:xfrm>
          <a:prstGeom prst="roundRect">
            <a:avLst>
              <a:gd name="adj" fmla="val 3950"/>
            </a:avLst>
          </a:prstGeom>
          <a:solidFill>
            <a:srgbClr val="48A8E2"/>
          </a:solidFill>
          <a:ln w="7620">
            <a:solidFill>
              <a:srgbClr val="2E8EC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896207" y="2423041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Improved Efficiency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4896207" y="2879646"/>
            <a:ext cx="3289935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Demonstrated measurable time savings and enhanced reliability in critical business communications.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39140" y="4661059"/>
            <a:ext cx="7665720" cy="1569839"/>
          </a:xfrm>
          <a:prstGeom prst="roundRect">
            <a:avLst>
              <a:gd name="adj" fmla="val 5650"/>
            </a:avLst>
          </a:prstGeom>
          <a:solidFill>
            <a:srgbClr val="59ABA9"/>
          </a:solidFill>
          <a:ln w="7620">
            <a:solidFill>
              <a:srgbClr val="3F918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57858" y="4879777"/>
            <a:ext cx="3782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Real-World Python Automation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957858" y="5336381"/>
            <a:ext cx="722828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Showcased practical Python implementation solving genuine business challenges with production-ready code.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39140" y="6468428"/>
            <a:ext cx="7665720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email automation system represents a significant step towards modernising communication workflows, proving that intelligent automation can deliver tangible business value whilst maintaining security and reliability standards.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60125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22547D-600F-ED9A-6D11-5D3A44F7488F}"/>
              </a:ext>
            </a:extLst>
          </p:cNvPr>
          <p:cNvSpPr txBox="1"/>
          <p:nvPr/>
        </p:nvSpPr>
        <p:spPr>
          <a:xfrm>
            <a:off x="1511300" y="1991142"/>
            <a:ext cx="94615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Overview of the Project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Importance of Keyword-Based Web Crawling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Core Components of the Web Crawler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Technical Stack Used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Workflow of the Web Crawler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 Implementation and Demonstration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Output Structure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Benefits of the Web Crawler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 Impact and Use Cases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 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3491B-A558-10CF-E278-6EB1F712C00B}"/>
              </a:ext>
            </a:extLst>
          </p:cNvPr>
          <p:cNvSpPr txBox="1"/>
          <p:nvPr/>
        </p:nvSpPr>
        <p:spPr>
          <a:xfrm>
            <a:off x="1511300" y="1047234"/>
            <a:ext cx="9461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n-IN" sz="32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18551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37155" y="537925"/>
            <a:ext cx="1971437" cy="426244"/>
          </a:xfrm>
          <a:prstGeom prst="roundRect">
            <a:avLst>
              <a:gd name="adj" fmla="val 17880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" name="Text 1"/>
          <p:cNvSpPr/>
          <p:nvPr/>
        </p:nvSpPr>
        <p:spPr>
          <a:xfrm>
            <a:off x="2629138" y="605910"/>
            <a:ext cx="169926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1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176874" y="1330881"/>
            <a:ext cx="60808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Overview of the Project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61926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    What It Does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186238" y="4271367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Python-based system designed to collect keyword-specific data from the web automatically. It searches selected platforms and stores structured results in CSV format, eliminating manual data collection efforts.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61926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Capabilities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599521" y="427136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keyword-based searches across multiple platforms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0764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Intelligent data extraction and structuring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5186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Export results in convenient CSV format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9608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Customisable search parameters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1048"/>
            <a:ext cx="114881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Why Keyword-Based Web Crawling Matters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69988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 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94841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searching can take hours or days. Automation reduces this to minutes, allowing teams to focus on analysis rather than data collection.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177196" y="4669988"/>
            <a:ext cx="4196358" cy="2773799"/>
          </a:xfrm>
          <a:prstGeom prst="roundRect">
            <a:avLst>
              <a:gd name="adj" fmla="val 343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Improved Accuracy</a:t>
            </a:r>
          </a:p>
          <a:p>
            <a:pPr>
              <a:lnSpc>
                <a:spcPts val="2850"/>
              </a:lnSpc>
            </a:pPr>
            <a:endParaRPr lang="en-US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Eliminates human error in data collection. Consistent extraction methods ensure reliable, </a:t>
            </a:r>
            <a:r>
              <a:rPr lang="en-US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standardised</a:t>
            </a: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results every time.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5451396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394841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874568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394841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99731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Core Components of the Web Crawler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3790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Crawler Engine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main orchestrator that coordinates all crawling activities and manages the overall workflow of the system.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216962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Keyword Processor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keyword input validation, formatting, and prepares search queries for optimal API performance.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640133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URL Frontier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the queue of URLs to be crawled, ensuring efficient and systematic coverage of target websites.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Extractor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Parses and extracts relevant information from search results, filtering out noise and unnecessary data.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Storage Module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Structures and saves extracted data in CSV format, maintaining data integrity and accessibility for future use.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8191" y="778431"/>
            <a:ext cx="1986677" cy="427911"/>
          </a:xfrm>
          <a:prstGeom prst="roundRect">
            <a:avLst>
              <a:gd name="adj" fmla="val 17236"/>
            </a:avLst>
          </a:prstGeom>
          <a:noFill/>
          <a:ln w="7620">
            <a:solidFill>
              <a:srgbClr val="1B1B2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907494" y="851892"/>
            <a:ext cx="1708071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TECHNOLOGY STACK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68191" y="1294090"/>
            <a:ext cx="5487710" cy="685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Technical Stack Used</a:t>
            </a:r>
            <a:endParaRPr lang="en-US" sz="4300" dirty="0"/>
          </a:p>
        </p:txBody>
      </p:sp>
      <p:sp>
        <p:nvSpPr>
          <p:cNvPr id="6" name="Text 3"/>
          <p:cNvSpPr/>
          <p:nvPr/>
        </p:nvSpPr>
        <p:spPr>
          <a:xfrm>
            <a:off x="768191" y="3132296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q"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68191" y="3606998"/>
            <a:ext cx="4181713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programming language providing flexibility, extensive libraries, and easy integration with APIs.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5224224" y="3132296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q"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Requests Library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224224" y="3606998"/>
            <a:ext cx="4181832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HTTP requests to Google Custom Search API, managing connections and response handling efficiently.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9680377" y="3132296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q"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Pandas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9680377" y="3606998"/>
            <a:ext cx="4181832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Powers data manipulation and CSV export functionality, ensuring clean and structured output files.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768191" y="5922764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q"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JSON</a:t>
            </a:r>
            <a:endParaRPr lang="en-US" sz="2150" dirty="0"/>
          </a:p>
        </p:txBody>
      </p:sp>
      <p:sp>
        <p:nvSpPr>
          <p:cNvPr id="16" name="Text 10"/>
          <p:cNvSpPr/>
          <p:nvPr/>
        </p:nvSpPr>
        <p:spPr>
          <a:xfrm>
            <a:off x="768191" y="6397466"/>
            <a:ext cx="4181713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API response parsing and data serialisation for seamless data transfer between components.</a:t>
            </a:r>
            <a:endParaRPr lang="en-US" sz="1700" dirty="0"/>
          </a:p>
        </p:txBody>
      </p:sp>
      <p:sp>
        <p:nvSpPr>
          <p:cNvPr id="18" name="Text 11"/>
          <p:cNvSpPr/>
          <p:nvPr/>
        </p:nvSpPr>
        <p:spPr>
          <a:xfrm>
            <a:off x="5224224" y="5922764"/>
            <a:ext cx="3421380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Font typeface="Wingdings" panose="05000000000000000000" pitchFamily="2" charset="2"/>
              <a:buChar char="q"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Google Custom Search API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5224224" y="6397466"/>
            <a:ext cx="4181832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programmatic access to Google search results, enabling targeted and efficient web crawling.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7944" y="693777"/>
            <a:ext cx="6764774" cy="623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Workflow of the Web Crawler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7944" y="1615916"/>
            <a:ext cx="7748111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streamlined four-step process that transforms keyword input into structured, actionable data ready for analysis.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44" y="2478405"/>
            <a:ext cx="997029" cy="119645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94284" y="2677716"/>
            <a:ext cx="249281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Keyword Input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894284" y="3108841"/>
            <a:ext cx="6551771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enters the target keyword through the system interface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44" y="3674864"/>
            <a:ext cx="997029" cy="146792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94284" y="3874175"/>
            <a:ext cx="249281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API Query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894284" y="4305300"/>
            <a:ext cx="6551771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sends request to Google Custom Search API for selected websites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944" y="5142786"/>
            <a:ext cx="997029" cy="119645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94284" y="5342096"/>
            <a:ext cx="249281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Extraction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1894284" y="5773222"/>
            <a:ext cx="6551771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Results are parsed, cleaned, and structured into organised format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944" y="6339245"/>
            <a:ext cx="997029" cy="119645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894284" y="6538555"/>
            <a:ext cx="249281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CSV Export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1894284" y="6969681"/>
            <a:ext cx="6551771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 data saved as CSV file ready for analysis and use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33028" y="571857"/>
            <a:ext cx="1689497" cy="347305"/>
          </a:xfrm>
          <a:prstGeom prst="roundRect">
            <a:avLst>
              <a:gd name="adj" fmla="val 17876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3876" y="671632"/>
            <a:ext cx="147757" cy="1477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65451" y="627221"/>
            <a:ext cx="1246227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IMPLEMENTATION</a:t>
            </a:r>
            <a:endParaRPr lang="en-US" sz="1150" dirty="0"/>
          </a:p>
        </p:txBody>
      </p:sp>
      <p:sp>
        <p:nvSpPr>
          <p:cNvPr id="6" name="Text 2"/>
          <p:cNvSpPr/>
          <p:nvPr/>
        </p:nvSpPr>
        <p:spPr>
          <a:xfrm>
            <a:off x="6133028" y="992981"/>
            <a:ext cx="7850743" cy="1154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Code Implementation and Demonstration</a:t>
            </a:r>
            <a:endParaRPr lang="en-US" sz="3600" dirty="0"/>
          </a:p>
        </p:txBody>
      </p:sp>
      <p:sp>
        <p:nvSpPr>
          <p:cNvPr id="15" name="Text 10"/>
          <p:cNvSpPr/>
          <p:nvPr/>
        </p:nvSpPr>
        <p:spPr>
          <a:xfrm>
            <a:off x="6733223" y="6304478"/>
            <a:ext cx="3745230" cy="886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11121509" y="2609612"/>
            <a:ext cx="277165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Output </a:t>
            </a:r>
            <a:r>
              <a:rPr lang="en-US" sz="2150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Sucture</a:t>
            </a:r>
            <a:endParaRPr lang="en-US" sz="2150" dirty="0"/>
          </a:p>
        </p:txBody>
      </p:sp>
      <p:sp>
        <p:nvSpPr>
          <p:cNvPr id="18" name="Text 13"/>
          <p:cNvSpPr/>
          <p:nvPr/>
        </p:nvSpPr>
        <p:spPr>
          <a:xfrm>
            <a:off x="11121509" y="3602593"/>
            <a:ext cx="286976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Page titles</a:t>
            </a:r>
            <a:endParaRPr lang="en-US" sz="1450" dirty="0"/>
          </a:p>
        </p:txBody>
      </p:sp>
      <p:sp>
        <p:nvSpPr>
          <p:cNvPr id="19" name="Text 14"/>
          <p:cNvSpPr/>
          <p:nvPr/>
        </p:nvSpPr>
        <p:spPr>
          <a:xfrm>
            <a:off x="11121509" y="3962876"/>
            <a:ext cx="286976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URLs</a:t>
            </a:r>
            <a:endParaRPr lang="en-US" sz="1450" dirty="0"/>
          </a:p>
        </p:txBody>
      </p:sp>
      <p:sp>
        <p:nvSpPr>
          <p:cNvPr id="20" name="Text 15"/>
          <p:cNvSpPr/>
          <p:nvPr/>
        </p:nvSpPr>
        <p:spPr>
          <a:xfrm>
            <a:off x="11121509" y="4323159"/>
            <a:ext cx="286976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snippets</a:t>
            </a:r>
            <a:endParaRPr lang="en-US" sz="1450" dirty="0"/>
          </a:p>
        </p:txBody>
      </p:sp>
      <p:sp>
        <p:nvSpPr>
          <p:cNvPr id="21" name="Text 16"/>
          <p:cNvSpPr/>
          <p:nvPr/>
        </p:nvSpPr>
        <p:spPr>
          <a:xfrm>
            <a:off x="11121509" y="4683443"/>
            <a:ext cx="286976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Timestamps</a:t>
            </a:r>
            <a:endParaRPr lang="en-US" sz="1450" dirty="0"/>
          </a:p>
        </p:txBody>
      </p:sp>
      <p:sp>
        <p:nvSpPr>
          <p:cNvPr id="22" name="Text 17"/>
          <p:cNvSpPr/>
          <p:nvPr/>
        </p:nvSpPr>
        <p:spPr>
          <a:xfrm>
            <a:off x="11121509" y="5043726"/>
            <a:ext cx="286976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 platforms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137</TotalTime>
  <Words>1441</Words>
  <Application>Microsoft Office PowerPoint</Application>
  <PresentationFormat>Custom</PresentationFormat>
  <Paragraphs>200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Raleway Light</vt:lpstr>
      <vt:lpstr>Arial</vt:lpstr>
      <vt:lpstr>Roboto</vt:lpstr>
      <vt:lpstr>Wingdings</vt:lpstr>
      <vt:lpstr>Times New Roman</vt:lpstr>
      <vt:lpstr>Tw Cen MT</vt:lpstr>
      <vt:lpstr>Courier New</vt:lpstr>
      <vt:lpstr>Raleway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- lavanya</cp:lastModifiedBy>
  <cp:revision>7</cp:revision>
  <dcterms:created xsi:type="dcterms:W3CDTF">2026-01-03T13:01:40Z</dcterms:created>
  <dcterms:modified xsi:type="dcterms:W3CDTF">2026-01-13T14:29:40Z</dcterms:modified>
</cp:coreProperties>
</file>